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67" r:id="rId2"/>
    <p:sldId id="260" r:id="rId3"/>
    <p:sldId id="376" r:id="rId4"/>
    <p:sldId id="262" r:id="rId5"/>
    <p:sldId id="380" r:id="rId6"/>
    <p:sldId id="379" r:id="rId7"/>
    <p:sldId id="292" r:id="rId8"/>
    <p:sldId id="263" r:id="rId9"/>
    <p:sldId id="293" r:id="rId10"/>
    <p:sldId id="294" r:id="rId11"/>
    <p:sldId id="295" r:id="rId12"/>
    <p:sldId id="296" r:id="rId13"/>
    <p:sldId id="297" r:id="rId14"/>
    <p:sldId id="298" r:id="rId15"/>
    <p:sldId id="381" r:id="rId16"/>
    <p:sldId id="382" r:id="rId17"/>
    <p:sldId id="383" r:id="rId18"/>
    <p:sldId id="305" r:id="rId19"/>
    <p:sldId id="359" r:id="rId20"/>
    <p:sldId id="373" r:id="rId21"/>
    <p:sldId id="367" r:id="rId22"/>
    <p:sldId id="371" r:id="rId23"/>
    <p:sldId id="372" r:id="rId24"/>
    <p:sldId id="361" r:id="rId25"/>
    <p:sldId id="360" r:id="rId26"/>
    <p:sldId id="374" r:id="rId27"/>
    <p:sldId id="365" r:id="rId28"/>
    <p:sldId id="366" r:id="rId29"/>
    <p:sldId id="306" r:id="rId30"/>
    <p:sldId id="307" r:id="rId31"/>
    <p:sldId id="308" r:id="rId32"/>
    <p:sldId id="309" r:id="rId33"/>
    <p:sldId id="310" r:id="rId34"/>
    <p:sldId id="375" r:id="rId35"/>
    <p:sldId id="330" r:id="rId36"/>
    <p:sldId id="311" r:id="rId37"/>
    <p:sldId id="314" r:id="rId38"/>
    <p:sldId id="335" r:id="rId39"/>
    <p:sldId id="315" r:id="rId40"/>
    <p:sldId id="316" r:id="rId41"/>
    <p:sldId id="349" r:id="rId42"/>
    <p:sldId id="350" r:id="rId43"/>
    <p:sldId id="317" r:id="rId44"/>
    <p:sldId id="318" r:id="rId45"/>
    <p:sldId id="370" r:id="rId46"/>
    <p:sldId id="378" r:id="rId47"/>
    <p:sldId id="319" r:id="rId48"/>
    <p:sldId id="320" r:id="rId49"/>
    <p:sldId id="351" r:id="rId50"/>
    <p:sldId id="321" r:id="rId51"/>
    <p:sldId id="322" r:id="rId52"/>
    <p:sldId id="323" r:id="rId53"/>
    <p:sldId id="324" r:id="rId54"/>
    <p:sldId id="353" r:id="rId55"/>
    <p:sldId id="354" r:id="rId56"/>
    <p:sldId id="355" r:id="rId57"/>
    <p:sldId id="356" r:id="rId58"/>
    <p:sldId id="325" r:id="rId59"/>
    <p:sldId id="327" r:id="rId60"/>
    <p:sldId id="332" r:id="rId61"/>
    <p:sldId id="336" r:id="rId62"/>
    <p:sldId id="352" r:id="rId63"/>
    <p:sldId id="340" r:id="rId64"/>
    <p:sldId id="341" r:id="rId65"/>
    <p:sldId id="346" r:id="rId66"/>
    <p:sldId id="357" r:id="rId67"/>
    <p:sldId id="377" r:id="rId68"/>
    <p:sldId id="343" r:id="rId69"/>
    <p:sldId id="358" r:id="rId70"/>
    <p:sldId id="368" r:id="rId71"/>
    <p:sldId id="369" r:id="rId72"/>
    <p:sldId id="345" r:id="rId73"/>
    <p:sldId id="342" r:id="rId74"/>
    <p:sldId id="328" r:id="rId75"/>
    <p:sldId id="301" r:id="rId76"/>
    <p:sldId id="302" r:id="rId77"/>
    <p:sldId id="303" r:id="rId78"/>
    <p:sldId id="304" r:id="rId79"/>
    <p:sldId id="299" r:id="rId80"/>
    <p:sldId id="344" r:id="rId81"/>
    <p:sldId id="331" r:id="rId82"/>
    <p:sldId id="333" r:id="rId83"/>
    <p:sldId id="337" r:id="rId84"/>
    <p:sldId id="338" r:id="rId85"/>
    <p:sldId id="339" r:id="rId86"/>
    <p:sldId id="300" r:id="rId87"/>
    <p:sldId id="268" r:id="rId88"/>
    <p:sldId id="269" r:id="rId89"/>
    <p:sldId id="272" r:id="rId90"/>
    <p:sldId id="285" r:id="rId91"/>
    <p:sldId id="287" r:id="rId9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08A93C-64DB-CD27-0DEA-D0FB523394F0}" v="3" dt="2024-10-27T22:31:12.863"/>
    <p1510:client id="{B417AAF6-9FFE-BB6F-CFA8-94CF6BCBB67F}" v="213" dt="2024-10-28T12:13:26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bAmRv3wrs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qWwV3xk9Qk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63.e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0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4.w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6.bin"/><Relationship Id="rId9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20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slide" Target="slide61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80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Simplicidad, voto fácil de entender y contar, representación individual y geográfica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6396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3811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5" grpId="0" autoUpdateAnimBg="0"/>
      <p:bldP spid="7578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AAAAAD-3A3F-A736-53B2-2C4F9ADF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8" y="1371600"/>
            <a:ext cx="4114800" cy="41148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28F561-8933-FA6D-DAB8-17E1F691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4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FC941C-82BD-1705-48D2-0B6A91C7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7" y="1147273"/>
            <a:ext cx="5482126" cy="54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Bélgica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D8B5BCB-34E6-C571-AC07-8E133E3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8" y="1264778"/>
            <a:ext cx="5204388" cy="5183024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213" y="5689997"/>
            <a:ext cx="2319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dirty="0">
                <a:latin typeface="Calibri"/>
                <a:ea typeface="Calibri"/>
                <a:cs typeface="Calibri"/>
              </a:rPr>
              <a:t>Duverger 1952, </a:t>
            </a:r>
            <a:br>
              <a:rPr lang="en-US" altLang="es-MX" dirty="0">
                <a:latin typeface="Calibri"/>
                <a:ea typeface="Calibri"/>
                <a:cs typeface="Calibri"/>
              </a:rPr>
            </a:br>
            <a:r>
              <a:rPr lang="en-US" altLang="es-MX" dirty="0">
                <a:latin typeface="Calibri"/>
                <a:ea typeface="Calibri"/>
                <a:cs typeface="Calibri"/>
              </a:rPr>
              <a:t>pp. 317 y 340</a:t>
            </a:r>
            <a:endParaRPr lang="en-US" altLang="es-MX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1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gana el más votado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Los 10 estados más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 juntan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  257 electores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(270 son mayoría);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los  13 menos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poblados, juntos, pesan </a:t>
            </a:r>
            <a:b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menos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2" name="Imagen 2" descr="Gráfico&#10;&#10;Descripción generada automáticamente">
            <a:extLst>
              <a:ext uri="{FF2B5EF4-FFF2-40B4-BE49-F238E27FC236}">
                <a16:creationId xmlns:a16="http://schemas.microsoft.com/office/drawing/2014/main" id="{1FF91F0F-4BC1-4EC0-AEB3-44C88295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" y="1370749"/>
            <a:ext cx="5947129" cy="3110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Ordenas al 1ero y 2do lugares solamente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31" y="304800"/>
            <a:ext cx="784635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Versión simplificada: el voto suplementario</a:t>
            </a:r>
            <a:endParaRPr lang="es-MX" altLang="es-MX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Lo usa Alaska para elegir representante (at-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large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 y senadores. También Alcalde de Londres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93441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-&gt; Coordinación anti-Trump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2022: cambian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coals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Dems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libertarios y 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alaskenses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nativos</a:t>
            </a:r>
            <a:endParaRPr lang="es-ES" dirty="0">
              <a:solidFill>
                <a:schemeClr val="tx1"/>
              </a:solidFill>
              <a:cs typeface="Times New Roman"/>
            </a:endParaRPr>
          </a:p>
        </p:txBody>
      </p:sp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8B4E2EC-A776-E27A-D891-BCD1773A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305144"/>
            <a:ext cx="6568887" cy="5561910"/>
          </a:xfrm>
          <a:prstGeom prst="rect">
            <a:avLst/>
          </a:prstGeom>
        </p:spPr>
      </p:pic>
      <p:pic>
        <p:nvPicPr>
          <p:cNvPr id="3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560A7EE-6CD6-DC91-9F0C-A288CB22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8" y="307257"/>
            <a:ext cx="6165475" cy="555768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8837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John Cleese: we need Proportional Representation to #MakeVotesMatter">
            <a:hlinkClick r:id="" action="ppaction://media"/>
            <a:extLst>
              <a:ext uri="{FF2B5EF4-FFF2-40B4-BE49-F238E27FC236}">
                <a16:creationId xmlns:a16="http://schemas.microsoft.com/office/drawing/2014/main" id="{F00E945F-0EEA-28B5-AAAB-F8E14D2925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72757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2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Why US elections only give you two choices">
            <a:hlinkClick r:id="" action="ppaction://media"/>
            <a:extLst>
              <a:ext uri="{FF2B5EF4-FFF2-40B4-BE49-F238E27FC236}">
                <a16:creationId xmlns:a16="http://schemas.microsoft.com/office/drawing/2014/main" id="{C45C54CE-4D86-3299-FA3F-033D578F32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6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098"/>
            <a:ext cx="8305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1) 500 -&gt; 300 diputados y 128 -&gt; 96 senadores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2) Cámaras electas por RP con listas cerradas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     estatales (como en Brasil)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3)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9 regidores y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45 diputados locales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4) 40 -&gt; 33% para consulta vinculante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5) Voto electrónico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6) Financiamiento público sólo para campañas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7) 11 -&gt; 7 Consejo General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8) Propuestos por 3 poderes, elección popular</a:t>
            </a:r>
            <a:endParaRPr lang="es-MX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872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Separar retórica, negociación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cúpular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7553744" imgH="3734181" progId="Excel.Sheet.8">
                  <p:embed/>
                </p:oleObj>
              </mc:Choice>
              <mc:Fallback>
                <p:oleObj name="Hoja de cálculo" r:id="rId2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7553744" imgH="3734181" progId="Excel.Sheet.8">
                  <p:embed/>
                </p:oleObj>
              </mc:Choice>
              <mc:Fallback>
                <p:oleObj name="Hoja de cálculo" r:id="rId4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7553744" imgH="3734181" progId="Excel.Sheet.8">
                  <p:embed/>
                </p:oleObj>
              </mc:Choice>
              <mc:Fallback>
                <p:oleObj name="Hoja de cálculo" r:id="rId6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8" imgW="7553744" imgH="3734181" progId="Excel.Sheet.8">
                  <p:embed/>
                </p:oleObj>
              </mc:Choice>
              <mc:Fallback>
                <p:oleObj name="Hoja de cálculo" r:id="rId8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0" imgW="7553744" imgH="171793" progId="Excel.Sheet.8">
                  <p:embed/>
                </p:oleObj>
              </mc:Choice>
              <mc:Fallback>
                <p:oleObj name="Hoja de cálculo" r:id="rId10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2" imgW="7553744" imgH="171793" progId="Excel.Sheet.8">
                  <p:embed/>
                </p:oleObj>
              </mc:Choice>
              <mc:Fallback>
                <p:oleObj name="Hoja de cálculo" r:id="rId12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4" imgW="7553744" imgH="171793" progId="Excel.Sheet.8">
                  <p:embed/>
                </p:oleObj>
              </mc:Choice>
              <mc:Fallback>
                <p:oleObj name="Hoja de cálculo" r:id="rId14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6" imgW="7553744" imgH="171793" progId="Excel.Sheet.8">
                  <p:embed/>
                </p:oleObj>
              </mc:Choice>
              <mc:Fallback>
                <p:oleObj name="Hoja de cálculo" r:id="rId16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BAA382-8856-1381-F155-97EA0C6D1C49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F43E30-DFDD-9621-872C-3D5B5B2692F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91</vt:i4>
      </vt:variant>
    </vt:vector>
  </HeadingPairs>
  <TitlesOfParts>
    <vt:vector size="9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966</cp:revision>
  <dcterms:created xsi:type="dcterms:W3CDTF">2002-09-12T12:46:06Z</dcterms:created>
  <dcterms:modified xsi:type="dcterms:W3CDTF">2024-10-28T12:13:49Z</dcterms:modified>
</cp:coreProperties>
</file>